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6"/>
  </p:notes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5448" autoAdjust="0"/>
  </p:normalViewPr>
  <p:slideViewPr>
    <p:cSldViewPr snapToGrid="0">
      <p:cViewPr varScale="1">
        <p:scale>
          <a:sx n="87" d="100"/>
          <a:sy n="87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F308-9216-4372-9367-7A54E6473C4B}" type="datetimeFigureOut"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08C85-9CAB-44A7-8EA7-10A9827351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1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nelisnetworks-my.sharepoint.com/:w:/p/mjacobs/EVaaXgl_mmlDq8R8WNZ-xuoB2kSscZX5zO2MRc_lbQN8kA?e=94j1FH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Source document: </a:t>
            </a:r>
            <a:r>
              <a:rPr lang="en-US">
                <a:hlinkClick r:id="rId3"/>
              </a:rPr>
              <a:t>https://cornelisnetworks-my.sharepoint.com/:w:/p/mjacobs/EVaaXgl_mmlDq8R8WNZ-xuoB2kSscZX5zO2MRc_lbQN8kA?e=94j1FH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EB183-AAB5-6D49-A237-C4EC236D3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Penguin Solutions: Slide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89F6-DAF7-44FC-9665-030AE609FB6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Penguin Solutions: slide 8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89F6-DAF7-44FC-9665-030AE609FB6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662130"/>
            <a:ext cx="10454968" cy="926783"/>
          </a:xfrm>
        </p:spPr>
        <p:txBody>
          <a:bodyPr anchor="b">
            <a:noAutofit/>
          </a:bodyPr>
          <a:lstStyle>
            <a:lvl1pPr algn="l">
              <a:defRPr sz="45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727292"/>
            <a:ext cx="10454967" cy="699577"/>
          </a:xfrm>
        </p:spPr>
        <p:txBody>
          <a:bodyPr/>
          <a:lstStyle>
            <a:lvl1pPr marL="0" indent="0" algn="l">
              <a:buNone/>
              <a:defRPr sz="2333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57BBC1-6E14-4C38-B819-A84E923F9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6C1CE9-CA16-4E00-B543-F2BB93F46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210FB-2B77-466E-AADE-71763B689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716" y="1665366"/>
            <a:ext cx="7402568" cy="2553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3F366F-CF80-4BE4-B3E0-08B3A646E4AD}"/>
              </a:ext>
            </a:extLst>
          </p:cNvPr>
          <p:cNvSpPr/>
          <p:nvPr userDrawn="1"/>
        </p:nvSpPr>
        <p:spPr>
          <a:xfrm>
            <a:off x="9668388" y="1"/>
            <a:ext cx="2523613" cy="90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3038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E438CDC-38B4-CB43-A6A5-250C2581F63F}" type="datetime1">
              <a:rPr lang="en-US" smtClean="0"/>
              <a:t>1/3/2024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8882C8-0B15-40F6-AA8F-26E79E858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64A1A2-39BE-4E8D-9FE8-F9BB4E2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65B068-9BC8-4F1B-B5AE-EADB8388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3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21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B8B776-2B1F-8B4E-8948-B5242F35C18E}" type="datetime1">
              <a:rPr lang="en-US" smtClean="0"/>
              <a:t>1/3/2024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849CE2-5867-4448-A29F-4D603A790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5A05B1-92B5-4610-9224-FAA916CA7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1951" y="1558457"/>
            <a:ext cx="11248102" cy="4284985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1" y="6186446"/>
            <a:ext cx="11248102" cy="220894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rgbClr val="93A0A7"/>
                </a:solidFill>
                <a:latin typeface="+mn-lt"/>
              </a:defRPr>
            </a:lvl1pPr>
            <a:lvl2pPr marL="228586" indent="-152390">
              <a:defRPr sz="1200"/>
            </a:lvl2pPr>
            <a:lvl3pPr marL="457171" indent="-152390">
              <a:defRPr sz="1200"/>
            </a:lvl3pPr>
            <a:lvl4pPr marL="685755" indent="-152390">
              <a:defRPr sz="1200"/>
            </a:lvl4pPr>
            <a:lvl5pPr marL="914341" indent="-152390">
              <a:defRPr sz="1200"/>
            </a:lvl5pPr>
          </a:lstStyle>
          <a:p>
            <a:pPr lvl="0"/>
            <a:r>
              <a:rPr lang="en-US"/>
              <a:t>Click to edit footnote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B64E3D-D86C-446A-94AB-234D079A3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C953A9B-71A1-4B92-AD64-05498A296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CF0897-CBB2-440C-B19B-8054BAE46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F65333-A251-2E4F-BF0B-AD69906E1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3064" y="6034528"/>
            <a:ext cx="1975834" cy="6436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EC317-E565-B041-8E54-80E58116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894C07-2AB0-084F-BA18-F75D8F968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BCA81-3D26-424C-BE47-FE0BFD4E0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089" y="1095468"/>
            <a:ext cx="5957711" cy="14576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47513-A9E7-CF4C-A9EC-4C0613629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089" y="2751018"/>
            <a:ext cx="5115739" cy="139094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 text…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50C25-E4B4-2A4F-8417-BA54CF3F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Cornelis Networks |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5F51-47BD-4D58-A07D-C40FED5C28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09600" y="1121603"/>
            <a:ext cx="10972800" cy="3250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6325" y="6632105"/>
            <a:ext cx="3079351" cy="2340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rgbClr val="FFFFFF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1491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3" y="277838"/>
            <a:ext cx="11083636" cy="64633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hp_SDPTitl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314028" indent="-314028">
              <a:defRPr/>
            </a:lvl1pPr>
          </a:lstStyle>
          <a:p>
            <a:pPr marL="0" indent="0"/>
            <a:r>
              <a:rPr lang="en-US"/>
              <a:t>19 April 2016</a:t>
            </a:r>
          </a:p>
        </p:txBody>
      </p:sp>
      <p:sp>
        <p:nvSpPr>
          <p:cNvPr id="5" name="shp_Pres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p_Foli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0FF2-FFFD-41B2-ABEF-2650AB17DA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3" y="1050655"/>
            <a:ext cx="11083636" cy="2156488"/>
          </a:xfrm>
        </p:spPr>
        <p:txBody>
          <a:bodyPr/>
          <a:lstStyle>
            <a:lvl1pPr>
              <a:defRPr sz="1600"/>
            </a:lvl1pPr>
            <a:lvl2pPr>
              <a:buClr>
                <a:schemeClr val="accent1"/>
              </a:buClr>
              <a:defRPr sz="16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  <a:lvl6pPr>
              <a:spcBef>
                <a:spcPts val="400"/>
              </a:spcBef>
              <a:defRPr sz="1600"/>
            </a:lvl6pPr>
            <a:lvl7pPr>
              <a:spcBef>
                <a:spcPts val="400"/>
              </a:spcBef>
              <a:defRPr sz="1600"/>
            </a:lvl7pPr>
          </a:lstStyle>
          <a:p>
            <a:pPr lvl="0"/>
            <a:r>
              <a:rPr lang="en-US" noProof="0"/>
              <a:t>Message Text</a:t>
            </a:r>
          </a:p>
          <a:p>
            <a:pPr lvl="1"/>
            <a:r>
              <a:rPr lang="en-US" noProof="0"/>
              <a:t>Bullet 1</a:t>
            </a:r>
          </a:p>
          <a:p>
            <a:pPr lvl="2"/>
            <a:r>
              <a:rPr lang="en-US" noProof="0"/>
              <a:t>Bullet 2</a:t>
            </a:r>
          </a:p>
          <a:p>
            <a:pPr lvl="3"/>
            <a:r>
              <a:rPr lang="en-US" noProof="0"/>
              <a:t>Bullet 3</a:t>
            </a:r>
          </a:p>
          <a:p>
            <a:pPr lvl="4"/>
            <a:r>
              <a:rPr lang="en-US" noProof="0"/>
              <a:t>Bullet 4</a:t>
            </a:r>
          </a:p>
          <a:p>
            <a:pPr lvl="5"/>
            <a:r>
              <a:rPr lang="en-US" noProof="0"/>
              <a:t>Bullet 5</a:t>
            </a:r>
          </a:p>
          <a:p>
            <a:pPr lvl="6"/>
            <a:r>
              <a:rPr lang="en-US" noProof="0"/>
              <a:t>Normal Text</a:t>
            </a:r>
          </a:p>
        </p:txBody>
      </p:sp>
    </p:spTree>
    <p:extLst>
      <p:ext uri="{BB962C8B-B14F-4D97-AF65-F5344CB8AC3E}">
        <p14:creationId xmlns:p14="http://schemas.microsoft.com/office/powerpoint/2010/main" val="425403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BD3D-5BE7-55B9-9084-F139D8BB9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169D-9728-7CD5-E015-C3FE92CE3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061A7-89A6-F2AA-B79A-871BB578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AA922-8E95-8EC7-32E1-F718D1E3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BF71D-7FA6-1E0D-EBA5-12505FF7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3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D043-DF7E-5E63-AE39-8DB795AB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54D1-D6DB-CB9C-5F46-9FC3BFB2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B0EA-76B9-7F09-4F30-4715F7C9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F0914-037E-B807-29B7-DD21B2FC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FC278-FC33-1464-640E-69B08E1D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9F3B-BD97-ECBB-6919-93887D47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47A73-0FEE-C0E8-C42E-FEAAB5819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8A57-4BA0-92F7-F1B8-4B2D9F69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5671-AA89-0AEA-F51B-14125418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047B1-C9B2-E6BB-63AA-A39CEC15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12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D024-37CD-52E7-D505-D247B5E3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FCFD3-5185-EA3F-20F6-A45DCF2B3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280CC-93F7-8648-80CC-880094A9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B89E9-F446-1049-06C2-0886798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B1336-692C-5EF1-3643-5DE496A7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C425B-73C4-7F4B-8080-D85996BB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8454AA2-442A-2647-8813-76E633759921}" type="datetime1">
              <a:rPr lang="en-US" smtClean="0"/>
              <a:t>1/3/2024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D7127E-5F4F-4DAD-8088-32E14A520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17B0AF-E4F9-498B-80A3-6AC61492B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51DA-C9A3-A880-24E9-C05E3602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ED707-5442-3E5E-9B89-345AEACB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D5F0E-4CE7-AA44-866F-DD5FDEB4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40BE8-D4DE-65E3-DD77-FADD46441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77A31-D422-0D70-C513-FEBBF88D2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87D54-3775-3EAF-1D0E-1AF8B105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4855C-ADB9-58CB-1CDC-1CFFFA3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4F7DC-98CB-4CA4-8D65-4858957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D9F7-2AA6-5BEF-1382-B552932E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2E3CD-46C2-2C56-AFC7-B8DB1FB7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149D9-3579-7F16-DAC7-8261A029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26041-1792-65EE-B18F-808BBCDE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8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839C6-4D1E-86D7-B468-FC881F5A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49704-8C38-BBAA-9B81-3FCD18F8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AAD5A-6A48-18D8-5801-3CD601B3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C53A-899D-87A0-BFF1-B384FBE9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6406-CB04-C5E7-4077-1343C1B5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084AA-9FBD-B83A-A6EB-3AABD44D7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B9923-79B5-F284-70C6-7FC8A7AD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3C550-CA75-5AE1-64E1-3AD65C6C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0E6CF-B8DD-0E71-95B2-5BF9160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02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CCE3-735F-0E2D-198B-87C2EE29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FF283-22D7-9A9B-9D40-355B8F952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19040-A4B0-7FDD-5913-2F5AA447E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0EFC1-E9F6-811F-1210-0F16B5B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7F00-D550-791B-E7E1-CB60146E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C7659-C3FE-6843-D089-C550632E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9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6997-C02B-1D34-F2C6-D9094812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D4252-B251-4C6D-4C06-42B7E8296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0FF5F-9C64-066A-549F-4056D100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E4341-8EFA-5C68-239D-BA60CE82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F66D3-B33D-E8EA-5C0C-27B9539F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0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2D615-032A-B567-28FB-020B495F6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80028-52B6-6662-9EF7-A053737E7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BBB9F-D5AB-283E-A8ED-9A950188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FAC1-305B-66C8-7941-297FB5DD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347B-3DEA-9F8E-D5BF-EBF485BA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8D8FD2E-4ED6-D349-8183-8E75347A97C0}" type="datetime1">
              <a:rPr lang="en-US" smtClean="0"/>
              <a:t>1/3/2024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991AAE-BF05-4756-8B6C-BCE284DC7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3FF831-04F2-4B3A-8B57-0FC28573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6839"/>
            <a:ext cx="5181600" cy="5210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6839"/>
            <a:ext cx="5181600" cy="5210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45692B-829F-5940-8F0F-A22D36D27B95}" type="datetime1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DEBF03-98FF-4AE4-96BF-1486E41CC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F3782C-FFA1-4D3D-97F8-ADFD71F4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91D0A7-EE9A-4299-83A2-65C3C481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3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23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7D24A2-429D-0F40-9FD2-291C3FBD0E61}" type="datetime1">
              <a:rPr lang="en-US" smtClean="0"/>
              <a:t>1/3/2024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CB16FF-7B53-4317-99FA-47BBF9CD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0D92F2-1BC6-4EA3-8E31-7B63AB62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EC76AA-018A-412A-AE11-EFADF48B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3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8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13EF12-71C1-C849-ACB2-9B5EEB807A05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09D0D7-5659-4617-B137-BCD6E224F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B7DE28-3D62-4170-BF0D-CC6EA157C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47B291-8A29-47D5-B3B5-2F5D4093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3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53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85912D-3038-43AE-BFEE-9403A9ED4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098D2F-DA8E-4E90-AFDD-4D4E06ADE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8FA2E0B-FE8C-484B-8405-191271D56964}" type="datetime1">
              <a:rPr lang="en-US" smtClean="0"/>
              <a:t>1/3/2024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C59BC6-2219-46CD-A694-4CF3FAFCB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781A6D-DE2B-417B-ABBF-9E99BCD6C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8B97BFA-051A-2642-8A2F-03139CAA3914}" type="datetime1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BBF279-9A0A-45DC-AAD4-289ED1FE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7BDF09-718D-44E8-B009-26474F63B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68740"/>
            <a:ext cx="10515600" cy="5208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28314-A84F-415D-8073-E76E3CBEAD7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0320" y="86382"/>
            <a:ext cx="2061434" cy="7111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C01857-9D65-492B-A563-DC606E1BFF6B}"/>
              </a:ext>
            </a:extLst>
          </p:cNvPr>
          <p:cNvSpPr/>
          <p:nvPr userDrawn="1"/>
        </p:nvSpPr>
        <p:spPr>
          <a:xfrm>
            <a:off x="0" y="6648492"/>
            <a:ext cx="12192000" cy="234088"/>
          </a:xfrm>
          <a:prstGeom prst="rect">
            <a:avLst/>
          </a:prstGeom>
          <a:solidFill>
            <a:srgbClr val="2F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9324" y="6641638"/>
            <a:ext cx="283371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Cornelis Networks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5270" y="6632105"/>
            <a:ext cx="451183" cy="234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B7FEF2C-167A-4C78-89DC-7D54094BC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4104" r:id="rId15"/>
  </p:sldLayoutIdLs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rgbClr val="222B7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95EA1-AB0A-D801-D2B7-ED7C0101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AF28F-3B96-48B3-4665-8C2EB06E6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C8330-3505-5541-EEE1-29739792F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D2D80-7516-415D-9BA8-78B1E972A16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55442-B38F-82B0-7F09-24BB08BC5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3634-6B01-B019-0631-F4019A7D5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ED02-78A8-41C1-AC85-4B1E6953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hyperlink" Target="mailto:Email:scott.hurst@cornelisnetworks.com" TargetMode="External"/><Relationship Id="rId4" Type="http://schemas.openxmlformats.org/officeDocument/2006/relationships/hyperlink" Target="mailto:sales@cornelisnetwork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hyperlink" Target="mailto:Email:scott.hurst@cornelisnetwork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082AB-C6F6-21D0-DE36-FC8FAB6F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270" y="6576358"/>
            <a:ext cx="516730" cy="289835"/>
          </a:xfrm>
        </p:spPr>
        <p:txBody>
          <a:bodyPr/>
          <a:lstStyle/>
          <a:p>
            <a:pPr algn="ctr"/>
            <a:fld id="{3B7FEF2C-167A-4C78-89DC-7D54094BC10D}" type="slidenum">
              <a:rPr lang="en-US" sz="1000" smtClean="0"/>
              <a:pPr algn="ctr"/>
              <a:t>1</a:t>
            </a:fld>
            <a:endParaRPr lang="en-US" sz="10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9E4A9D-7C14-5422-1B9E-DD1CDE65E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089" y="620780"/>
            <a:ext cx="9742726" cy="19322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500" b="0" dirty="0">
                <a:latin typeface="Calibri"/>
                <a:cs typeface="Calibri"/>
              </a:rPr>
              <a:t>Ansys| Cornelis Networks Partner Offerings (Battle Cards)</a:t>
            </a:r>
            <a:br>
              <a:rPr lang="en-US" sz="4500" b="0" dirty="0">
                <a:latin typeface="Calibri"/>
                <a:cs typeface="Calibri"/>
              </a:rPr>
            </a:br>
            <a:endParaRPr lang="en-US" sz="4500" b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1FAFA96-B43C-203B-C6C0-ADABE7AA3C1D}"/>
              </a:ext>
            </a:extLst>
          </p:cNvPr>
          <p:cNvSpPr txBox="1">
            <a:spLocks/>
          </p:cNvSpPr>
          <p:nvPr/>
        </p:nvSpPr>
        <p:spPr>
          <a:xfrm>
            <a:off x="4679143" y="6576358"/>
            <a:ext cx="2833713" cy="2340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/>
                </a:solidFill>
              </a:rPr>
              <a:t>© Cornelis Networks | Confidential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EB3151-AEA6-F36C-F018-868C93EB9A79}"/>
              </a:ext>
            </a:extLst>
          </p:cNvPr>
          <p:cNvSpPr txBox="1"/>
          <p:nvPr/>
        </p:nvSpPr>
        <p:spPr>
          <a:xfrm>
            <a:off x="6495737" y="2685737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85C83-D98A-721E-CFF6-27DDFDA32F04}"/>
              </a:ext>
            </a:extLst>
          </p:cNvPr>
          <p:cNvSpPr txBox="1"/>
          <p:nvPr/>
        </p:nvSpPr>
        <p:spPr>
          <a:xfrm>
            <a:off x="7132035" y="2967335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2024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Cornelis Networks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39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38ED73B-4FD6-A24D-797C-2D1DD23BA776}"/>
              </a:ext>
            </a:extLst>
          </p:cNvPr>
          <p:cNvSpPr txBox="1"/>
          <p:nvPr/>
        </p:nvSpPr>
        <p:spPr>
          <a:xfrm>
            <a:off x="519965" y="90534"/>
            <a:ext cx="1075476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"/>
                <a:cs typeface="Arial"/>
              </a:rPr>
              <a:t>Ansys and Cornelis Networks Working Together to Deliver:</a:t>
            </a:r>
            <a:endParaRPr lang="en-US" dirty="0">
              <a:cs typeface="Calibri" panose="020F0502020204030204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/>
              </a:rPr>
              <a:t>Industry-leading fabrics for AI, Data Analytics, and HPC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295A5C-977B-ECD8-BFEF-282F154DCB5A}"/>
              </a:ext>
            </a:extLst>
          </p:cNvPr>
          <p:cNvSpPr txBox="1"/>
          <p:nvPr/>
        </p:nvSpPr>
        <p:spPr>
          <a:xfrm>
            <a:off x="4480042" y="6596390"/>
            <a:ext cx="297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Copyright Cornelis Networks. All Rights Reserved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0131F-FB05-F9B5-6651-1DFAD7E7B256}"/>
              </a:ext>
            </a:extLst>
          </p:cNvPr>
          <p:cNvSpPr/>
          <p:nvPr/>
        </p:nvSpPr>
        <p:spPr>
          <a:xfrm>
            <a:off x="531059" y="1252951"/>
            <a:ext cx="3632779" cy="1914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Large and Fast-growing markets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AI – $515B at 21.6% CAGAR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HPC - $41B at 8.1% CAGAR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AI &amp; HPC placing extreme demands on networks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Data, increased scale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High-performance interconnects required to unlock potential of workloads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Production-scale AI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Data analytics and HPC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5B1B3-1BB8-3AF0-D73A-81143B705155}"/>
              </a:ext>
            </a:extLst>
          </p:cNvPr>
          <p:cNvSpPr/>
          <p:nvPr/>
        </p:nvSpPr>
        <p:spPr>
          <a:xfrm>
            <a:off x="534343" y="934381"/>
            <a:ext cx="3636563" cy="322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latin typeface="Arial"/>
                <a:cs typeface="Calibri"/>
              </a:rPr>
              <a:t>Market Analysis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3E237-C9F5-DFA6-1BE5-1500C091F163}"/>
              </a:ext>
            </a:extLst>
          </p:cNvPr>
          <p:cNvSpPr/>
          <p:nvPr/>
        </p:nvSpPr>
        <p:spPr>
          <a:xfrm>
            <a:off x="8169579" y="3759109"/>
            <a:ext cx="3197366" cy="30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/>
                <a:cs typeface="Calibri"/>
              </a:rPr>
              <a:t>Competitive Positioning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83EE14-81F6-DC32-F409-E79DFD74B987}"/>
              </a:ext>
            </a:extLst>
          </p:cNvPr>
          <p:cNvSpPr/>
          <p:nvPr/>
        </p:nvSpPr>
        <p:spPr>
          <a:xfrm>
            <a:off x="8169579" y="4082667"/>
            <a:ext cx="3197187" cy="2509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Predictable Performance at Scale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Delivering the production-scale performance to drive the future of AI and HPC workloads where Ethernet and 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Infiniband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fall short.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Nvidia 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Infiniband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OPA Scales better, performs better, better price-performance and availability. 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HPE Slingshot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OPA performs better because not Eth based, better price-performance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Atos BXI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OPA is more open, performs better and scales better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55B6A4-42F0-B7D0-800E-52C8D8EE9178}"/>
              </a:ext>
            </a:extLst>
          </p:cNvPr>
          <p:cNvSpPr/>
          <p:nvPr/>
        </p:nvSpPr>
        <p:spPr>
          <a:xfrm>
            <a:off x="4473580" y="4119014"/>
            <a:ext cx="3616887" cy="2967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          Qualifying Sales Questions</a:t>
            </a:r>
            <a:endParaRPr lang="en-US" sz="1200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A2B5EC-7B91-FCC3-F5BC-413A619BD86D}"/>
              </a:ext>
            </a:extLst>
          </p:cNvPr>
          <p:cNvSpPr/>
          <p:nvPr/>
        </p:nvSpPr>
        <p:spPr>
          <a:xfrm>
            <a:off x="8162337" y="931256"/>
            <a:ext cx="3202269" cy="3202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1200" b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Target Market &amp; Industries</a:t>
            </a: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A4B2A8-5A79-C7D1-ED5C-18A8FCD09D37}"/>
              </a:ext>
            </a:extLst>
          </p:cNvPr>
          <p:cNvSpPr/>
          <p:nvPr/>
        </p:nvSpPr>
        <p:spPr>
          <a:xfrm>
            <a:off x="8169579" y="1253325"/>
            <a:ext cx="3194726" cy="2371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CD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 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OPX delivers 2x higher performance per fabric cost</a:t>
            </a:r>
            <a:r>
              <a:rPr lang="en-US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Ansys LS-DYNA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car2car*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(oil &amp; gas) 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Sciences 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AI/ML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Deployments </a:t>
            </a:r>
          </a:p>
          <a:p>
            <a:pPr marL="0" lvl="2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*compared to HDR200</a:t>
            </a:r>
          </a:p>
          <a:p>
            <a:pPr lv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929324-CC89-1B18-BFB4-29E56D160BA1}"/>
              </a:ext>
            </a:extLst>
          </p:cNvPr>
          <p:cNvSpPr/>
          <p:nvPr/>
        </p:nvSpPr>
        <p:spPr>
          <a:xfrm>
            <a:off x="541777" y="3330730"/>
            <a:ext cx="3625081" cy="294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n-US" sz="1200" b="1" dirty="0">
              <a:latin typeface="Arial"/>
              <a:cs typeface="Calibri"/>
            </a:endParaRPr>
          </a:p>
          <a:p>
            <a:pPr lvl="1"/>
            <a:r>
              <a:rPr lang="en-US" sz="1200" b="1" dirty="0">
                <a:latin typeface="Arial"/>
                <a:cs typeface="Calibri"/>
              </a:rPr>
              <a:t>                  Value to Ansys</a:t>
            </a:r>
            <a:endParaRPr lang="en-US" sz="1200" dirty="0">
              <a:latin typeface="Arial"/>
              <a:cs typeface="Calibri"/>
            </a:endParaRPr>
          </a:p>
          <a:p>
            <a:pPr lvl="1"/>
            <a:endParaRPr lang="en-US" sz="1200" b="1" dirty="0">
              <a:latin typeface="Arial"/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4B2C04-F38E-6420-63CE-A70935A645B5}"/>
              </a:ext>
            </a:extLst>
          </p:cNvPr>
          <p:cNvSpPr/>
          <p:nvPr/>
        </p:nvSpPr>
        <p:spPr>
          <a:xfrm>
            <a:off x="538466" y="3626533"/>
            <a:ext cx="3622456" cy="2297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Lower lead time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Speed time to revenue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Higher Performance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Offer differentiated value to customers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Better price performance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Improve customer offering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Improve margins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Unprecedented ease of use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Broad support for OS and Applications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Ease of use - it just works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Independent interconnect supplier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Freedom of choice</a:t>
            </a: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Highly interoperable 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6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6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0874713-715C-4014-5A11-F9284432E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142" y="245225"/>
            <a:ext cx="1341489" cy="39513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00C91D-BC19-8928-6AA3-47A3BC2F272E}"/>
              </a:ext>
            </a:extLst>
          </p:cNvPr>
          <p:cNvSpPr/>
          <p:nvPr/>
        </p:nvSpPr>
        <p:spPr>
          <a:xfrm>
            <a:off x="4414193" y="5853792"/>
            <a:ext cx="3616887" cy="595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Contact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sales@cornelisnetworks.com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Further information: </a:t>
            </a:r>
            <a:r>
              <a:rPr lang="en-US" sz="1000" u="sng" dirty="0">
                <a:solidFill>
                  <a:schemeClr val="accent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scott.hurst@cornelisnetworks.com</a:t>
            </a:r>
            <a:r>
              <a:rPr lang="en-US" sz="1000" dirty="0">
                <a:solidFill>
                  <a:schemeClr val="accent1"/>
                </a:solidFill>
                <a:latin typeface="Arial"/>
                <a:cs typeface="Arial"/>
              </a:rPr>
              <a:t> 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3086C9-8DE7-EE4F-B5A3-D12E386D3F81}"/>
              </a:ext>
            </a:extLst>
          </p:cNvPr>
          <p:cNvSpPr/>
          <p:nvPr/>
        </p:nvSpPr>
        <p:spPr>
          <a:xfrm>
            <a:off x="4473582" y="4428556"/>
            <a:ext cx="3616887" cy="1278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/>
              <a:buChar char="•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Does your customer have 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HPC, AI, or data analytics application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 requirements? 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Does your customer: Require 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high bandwidth, low latency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 networking 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Arial"/>
              <a:cs typeface="Calibri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        products to improve performance and scalability?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A diagram of different types of computer components&#10;&#10;Description automatically generated">
            <a:extLst>
              <a:ext uri="{FF2B5EF4-FFF2-40B4-BE49-F238E27FC236}">
                <a16:creationId xmlns:a16="http://schemas.microsoft.com/office/drawing/2014/main" id="{D7B578B3-66F3-4D90-C978-C79B4117E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836" y="820742"/>
            <a:ext cx="3381868" cy="32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4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D771F55-0A32-68A8-6164-F80CEA844452}"/>
              </a:ext>
            </a:extLst>
          </p:cNvPr>
          <p:cNvGrpSpPr/>
          <p:nvPr/>
        </p:nvGrpSpPr>
        <p:grpSpPr>
          <a:xfrm>
            <a:off x="498466" y="981045"/>
            <a:ext cx="3348316" cy="2749294"/>
            <a:chOff x="219846" y="951644"/>
            <a:chExt cx="3581716" cy="28345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A2A79B-3F84-B6F8-E8CA-2925B688C9AD}"/>
                </a:ext>
              </a:extLst>
            </p:cNvPr>
            <p:cNvSpPr/>
            <p:nvPr/>
          </p:nvSpPr>
          <p:spPr>
            <a:xfrm>
              <a:off x="224027" y="982683"/>
              <a:ext cx="3577535" cy="28034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buClr>
                  <a:srgbClr val="FFFFFF"/>
                </a:buClr>
              </a:pPr>
              <a:endPara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  <a:p>
              <a:endPara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  <a:p>
              <a:endParaRPr lang="en-US" sz="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  <a:p>
              <a:r>
                <a:rPr lang="en-US" sz="11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Cornelis Networks Solution </a:t>
              </a: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catalyzing the next wave of innovation in AI with CN5000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Calibri"/>
              </a:endParaRPr>
            </a:p>
            <a:p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  <a:p>
              <a:pPr marL="171450" indent="-171450">
                <a:buFont typeface="Arial,Sans-Serif"/>
                <a:buChar char="•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Designed for AI workloads - highest performance up to 400Gb  </a:t>
              </a:r>
            </a:p>
            <a:p>
              <a:pPr marL="171450" indent="-171450">
                <a:buFont typeface="Arial,Sans-Serif"/>
                <a:buChar char="•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Seamless scalability for training large models - 330K nodes in 2024</a:t>
              </a:r>
            </a:p>
            <a:p>
              <a:pPr marL="171450" indent="-171450">
                <a:buFont typeface="Arial,Sans-Serif"/>
                <a:buChar char="•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Lowest latency communication between compute nodes</a:t>
              </a:r>
            </a:p>
            <a:p>
              <a:pPr marL="171450" indent="-171450">
                <a:buFont typeface="Arial,Sans-Serif"/>
                <a:buChar char="•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Transfer and aggregate data reliably and rapidly</a:t>
              </a:r>
            </a:p>
            <a:p>
              <a:pPr marL="171450" indent="-171450">
                <a:buFont typeface="Arial,Sans-Serif"/>
                <a:buChar char="•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Broad interoperability with AI infrastructure ecosystem</a:t>
              </a:r>
            </a:p>
            <a:p>
              <a:pPr marL="171450" indent="-171450">
                <a:buFont typeface="Arial,Sans-Serif"/>
                <a:buChar char="•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Open software integrates with hyperscale management frameworks</a:t>
              </a:r>
            </a:p>
            <a:p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FA4BE6-6B16-80D0-FE0F-362660DE1DF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19846" y="951644"/>
              <a:ext cx="3581607" cy="2622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0876" tIns="0" rIns="50876" bIns="20350" anchor="ctr"/>
            <a:lstStyle/>
            <a:p>
              <a:pPr algn="ctr" defTabSz="914283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/>
                  <a:cs typeface="Arial"/>
                </a:rPr>
                <a:t>Enhancing Ansys AI Strategy</a:t>
              </a:r>
              <a:endParaRPr lang="en-US" dirty="0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092895-D56A-0168-065C-D44932748167}"/>
              </a:ext>
            </a:extLst>
          </p:cNvPr>
          <p:cNvGrpSpPr/>
          <p:nvPr/>
        </p:nvGrpSpPr>
        <p:grpSpPr>
          <a:xfrm>
            <a:off x="4100184" y="973221"/>
            <a:ext cx="3462357" cy="2217031"/>
            <a:chOff x="-4147265" y="797568"/>
            <a:chExt cx="3040898" cy="22170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43DC02-07D0-77EC-24A8-EF4D64637C71}"/>
                </a:ext>
              </a:extLst>
            </p:cNvPr>
            <p:cNvSpPr/>
            <p:nvPr/>
          </p:nvSpPr>
          <p:spPr>
            <a:xfrm>
              <a:off x="-4147265" y="1071451"/>
              <a:ext cx="3036254" cy="1943148"/>
            </a:xfrm>
            <a:prstGeom prst="rect">
              <a:avLst/>
            </a:prstGeom>
            <a:solidFill>
              <a:srgbClr val="E4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n-lt"/>
                <a:cs typeface="Calibri"/>
              </a:endParaRPr>
            </a:p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lt"/>
                  <a:cs typeface="Arial"/>
                </a:rPr>
                <a:t>Cornelis Networks provides open, intelligent, high-performance networking solutions designed to accelerate the world’s most demanding high performance computing applications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/>
              </a:endParaRPr>
            </a:p>
            <a:p>
              <a:pPr algn="ctr"/>
              <a:endParaRPr lang="en-US" sz="1400" b="1" dirty="0">
                <a:solidFill>
                  <a:srgbClr val="444444"/>
                </a:solidFill>
                <a:latin typeface="Arial"/>
                <a:ea typeface="+mn-lt"/>
                <a:cs typeface="Arial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n-lt"/>
                <a:cs typeface="Calibri"/>
              </a:endParaRPr>
            </a:p>
            <a:p>
              <a:pPr algn="ctr"/>
              <a:endParaRPr lang="en-US" sz="32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722C19-3F66-C89F-DA5B-AA7B3EBB583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-4146675" y="797568"/>
              <a:ext cx="3040308" cy="2734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0876" tIns="0" rIns="50876" bIns="20350" anchor="ctr"/>
            <a:lstStyle/>
            <a:p>
              <a:pPr algn="ctr" defTabSz="914283">
                <a:defRPr/>
              </a:pPr>
              <a:r>
                <a:rPr lang="en-US" sz="1200" b="1">
                  <a:solidFill>
                    <a:schemeClr val="bg1"/>
                  </a:solidFill>
                  <a:latin typeface="Arial"/>
                  <a:cs typeface="Arial"/>
                </a:rPr>
                <a:t>Cornelis Networks</a:t>
              </a:r>
              <a:endParaRPr lang="en-US" sz="1200">
                <a:solidFill>
                  <a:schemeClr val="bg1"/>
                </a:solidFill>
                <a:latin typeface="Arial"/>
                <a:cs typeface="Calibri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A92CAA3-BEAC-4FA6-0DC2-E1E5FE1B137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101330" y="3311665"/>
            <a:ext cx="3461577" cy="2777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876" tIns="0" rIns="50876" bIns="20350" anchor="ctr"/>
          <a:lstStyle/>
          <a:p>
            <a:pPr algn="ctr" defTabSz="914283">
              <a:defRPr/>
            </a:pPr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Cornelis Networks Value Prop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EE3027-0B94-6796-D080-5FD5B8D48F62}"/>
              </a:ext>
            </a:extLst>
          </p:cNvPr>
          <p:cNvSpPr txBox="1"/>
          <p:nvPr/>
        </p:nvSpPr>
        <p:spPr>
          <a:xfrm>
            <a:off x="4480042" y="6596390"/>
            <a:ext cx="297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Copyright Cornelis Networks. All Rights Reserved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AA16E3-5990-63AE-98C6-C370A4F3A76D}"/>
              </a:ext>
            </a:extLst>
          </p:cNvPr>
          <p:cNvSpPr txBox="1"/>
          <p:nvPr/>
        </p:nvSpPr>
        <p:spPr>
          <a:xfrm>
            <a:off x="456263" y="180894"/>
            <a:ext cx="1103847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Ansys and Cornelis Networks Working Together to Deliver: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High-Performance Scale-Out Interconnects for AI, Data Analytics, and HPC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3F5C2C-D753-C17C-AC48-BA8E5A56E0B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871446" y="3311795"/>
            <a:ext cx="3627931" cy="2781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876" tIns="0" rIns="50876" bIns="20350" anchor="ctr"/>
          <a:lstStyle/>
          <a:p>
            <a:pPr lvl="1" defTabSz="914283">
              <a:defRPr/>
            </a:pPr>
            <a:r>
              <a:rPr lang="en-US" sz="1200" b="1">
                <a:solidFill>
                  <a:schemeClr val="bg1"/>
                </a:solidFill>
                <a:latin typeface="Arial"/>
                <a:cs typeface="Arial"/>
              </a:rPr>
              <a:t>                      Resources</a:t>
            </a:r>
            <a:endParaRPr lang="en-US" sz="1200">
              <a:solidFill>
                <a:schemeClr val="bg1"/>
              </a:solidFill>
              <a:latin typeface="Arial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0D0DA9-5019-6D00-67D0-B1357EBCAFBF}"/>
              </a:ext>
            </a:extLst>
          </p:cNvPr>
          <p:cNvSpPr/>
          <p:nvPr/>
        </p:nvSpPr>
        <p:spPr>
          <a:xfrm>
            <a:off x="7870257" y="971403"/>
            <a:ext cx="3597058" cy="2594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Arial"/>
                <a:cs typeface="Calibri"/>
              </a:rPr>
              <a:t>Partner Offering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0398A5-3C61-FD3B-91F3-A78908FE2400}"/>
              </a:ext>
            </a:extLst>
          </p:cNvPr>
          <p:cNvSpPr/>
          <p:nvPr/>
        </p:nvSpPr>
        <p:spPr>
          <a:xfrm>
            <a:off x="7873141" y="1219409"/>
            <a:ext cx="3597127" cy="1972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Segoe UI"/>
                <a:cs typeface="Arial"/>
              </a:rPr>
              <a:t>Partnership tools and resources</a:t>
            </a:r>
          </a:p>
          <a:p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Segoe UI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Full reseller programs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Pre-sales architecture services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Benchmarking services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Sales and Marketing collateral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Technical and sales training programs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Co-marketing programs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World-class support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Quick-ship and 400Gb Upgrade promotions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E45DD-8C2C-3F73-F5E6-960026504641}"/>
              </a:ext>
            </a:extLst>
          </p:cNvPr>
          <p:cNvGrpSpPr/>
          <p:nvPr/>
        </p:nvGrpSpPr>
        <p:grpSpPr>
          <a:xfrm>
            <a:off x="498466" y="4180545"/>
            <a:ext cx="3355631" cy="2100895"/>
            <a:chOff x="149893" y="1478232"/>
            <a:chExt cx="5093426" cy="24261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52C36A-D877-080C-2FFB-992F5734A4D8}"/>
                </a:ext>
              </a:extLst>
            </p:cNvPr>
            <p:cNvSpPr/>
            <p:nvPr/>
          </p:nvSpPr>
          <p:spPr>
            <a:xfrm>
              <a:off x="155627" y="1775039"/>
              <a:ext cx="5087692" cy="2129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171450" indent="-171450">
                <a:lnSpc>
                  <a:spcPct val="150000"/>
                </a:lnSpc>
                <a:buFont typeface="Arial,Sans-Serif"/>
                <a:buChar char="•"/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Industry leading performance</a:t>
              </a:r>
            </a:p>
            <a:p>
              <a:pPr marL="171450" indent="-171450">
                <a:lnSpc>
                  <a:spcPct val="150000"/>
                </a:lnSpc>
                <a:buFont typeface="Arial,Sans-Serif"/>
                <a:buChar char="•"/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Industry leading price/performance</a:t>
              </a:r>
            </a:p>
            <a:p>
              <a:pPr marL="171450" indent="-171450">
                <a:lnSpc>
                  <a:spcPct val="150000"/>
                </a:lnSpc>
                <a:buFont typeface="Arial,Sans-Serif"/>
                <a:buChar char="•"/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Immediate availability for shipment</a:t>
              </a:r>
            </a:p>
            <a:p>
              <a:pPr marL="171450" indent="-171450">
                <a:lnSpc>
                  <a:spcPct val="150000"/>
                </a:lnSpc>
                <a:buFont typeface="Arial,Sans-Serif"/>
                <a:buChar char="•"/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Unprecedented ease of use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,Sans-Serif"/>
                <a:buChar char="•"/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Fully Integrated, Open, Interoperable</a:t>
              </a:r>
            </a:p>
            <a:p>
              <a:pPr marL="171450" indent="-171450">
                <a:lnSpc>
                  <a:spcPct val="150000"/>
                </a:lnSpc>
                <a:buFont typeface="Arial,Sans-Serif"/>
                <a:buChar char="•"/>
              </a:pP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All products are TAA compliant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75FFBD-E825-1491-070B-8AE4BB0F230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149893" y="1478232"/>
              <a:ext cx="5081970" cy="2968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0876" tIns="0" rIns="50876" bIns="20350" anchor="ctr"/>
            <a:lstStyle/>
            <a:p>
              <a:pPr algn="ctr" defTabSz="914283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/>
                  <a:cs typeface="Arial"/>
                </a:rPr>
                <a:t>Cornelis Networks Advantage</a:t>
              </a:r>
            </a:p>
          </p:txBody>
        </p:sp>
      </p:grpSp>
      <p:pic>
        <p:nvPicPr>
          <p:cNvPr id="18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4B02841-EA6E-FF3E-D769-8C59D8F16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4201" y="335760"/>
            <a:ext cx="1341489" cy="3951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8BA88B-E595-9438-36EB-20FCC414ECDE}"/>
              </a:ext>
            </a:extLst>
          </p:cNvPr>
          <p:cNvSpPr/>
          <p:nvPr/>
        </p:nvSpPr>
        <p:spPr>
          <a:xfrm>
            <a:off x="7876514" y="3587434"/>
            <a:ext cx="3617613" cy="1843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Arial"/>
              <a:cs typeface="Calibri" panose="020F0502020204030204"/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Calibri" panose="020F0502020204030204"/>
              </a:rPr>
              <a:t>Ansys POC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Calibri" panose="020F0502020204030204"/>
              </a:rPr>
              <a:t>Babis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Calibri" panose="020F0502020204030204"/>
              </a:rPr>
              <a:t>Bakolias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Calibri" panose="020F0502020204030204"/>
              </a:rPr>
              <a:t>Partner Manager</a:t>
            </a:r>
          </a:p>
          <a:p>
            <a:r>
              <a:rPr lang="en-US" sz="1100" dirty="0">
                <a:solidFill>
                  <a:schemeClr val="accent1"/>
                </a:solidFill>
                <a:latin typeface="Arial"/>
                <a:cs typeface="Calibri" panose="020F0502020204030204"/>
              </a:rPr>
              <a:t>Babis.bakolias@ansys.com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Calibri" panose="020F0502020204030204"/>
              </a:rPr>
              <a:t>Cornelis Networks POC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Scott Hurst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Software Partnerships Lead</a:t>
            </a:r>
          </a:p>
          <a:p>
            <a:r>
              <a:rPr lang="en-US" sz="1100" dirty="0">
                <a:solidFill>
                  <a:schemeClr val="accent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scott.hurst@cornelisnetworks.com</a:t>
            </a:r>
            <a:r>
              <a:rPr lang="en-US" sz="1100" dirty="0">
                <a:solidFill>
                  <a:schemeClr val="accent1"/>
                </a:solidFill>
                <a:latin typeface="Arial"/>
                <a:cs typeface="Arial"/>
              </a:rPr>
              <a:t> 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E58BD-E303-56A2-2B7E-1B4283DCF612}"/>
              </a:ext>
            </a:extLst>
          </p:cNvPr>
          <p:cNvSpPr/>
          <p:nvPr/>
        </p:nvSpPr>
        <p:spPr>
          <a:xfrm>
            <a:off x="4100184" y="3588538"/>
            <a:ext cx="3462950" cy="1642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Best price/ performance for AI and HPC workloads</a:t>
            </a:r>
            <a:endParaRPr lang="en-US" sz="24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Better performance 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4-6 week lead times for OPA 100</a:t>
            </a:r>
            <a:endParaRPr lang="en-US" sz="24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Increase node count  </a:t>
            </a:r>
            <a:endParaRPr lang="en-US" sz="24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Increase gross margins</a:t>
            </a:r>
            <a:endParaRPr lang="en-US" sz="24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/>
                <a:ea typeface="Arial"/>
                <a:cs typeface="Arial"/>
              </a:rPr>
              <a:t>Improve competitiveness with reduced full solution price </a:t>
            </a:r>
            <a:endParaRPr lang="en-US" sz="24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Wingdings,Sans-Serif"/>
              <a:buChar char="Ø"/>
            </a:pPr>
            <a:endParaRPr lang="en-US" sz="1000" b="1" dirty="0">
              <a:solidFill>
                <a:srgbClr val="59595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29358-F363-2E85-1DA4-6C3EED2F11E7}"/>
              </a:ext>
            </a:extLst>
          </p:cNvPr>
          <p:cNvSpPr txBox="1"/>
          <p:nvPr/>
        </p:nvSpPr>
        <p:spPr>
          <a:xfrm>
            <a:off x="10226588" y="6054574"/>
            <a:ext cx="1272832" cy="408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8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ViNG_2YEOo4uDU0jkylA"/>
  <p:tag name="L" val="14.20087"/>
  <p:tag name="T" val="78.1441"/>
  <p:tag name="H" val="18"/>
  <p:tag name="W" val="2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ViNG_2YEOo4uDU0jkylA"/>
  <p:tag name="L" val="14.20087"/>
  <p:tag name="T" val="78.1441"/>
  <p:tag name="H" val="18"/>
  <p:tag name="W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ViNG_2YEOo4uDU0jkylA"/>
  <p:tag name="L" val="14.20087"/>
  <p:tag name="T" val="78.1441"/>
  <p:tag name="H" val="18"/>
  <p:tag name="W" val="2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ViNG_2YEOo4uDU0jkylA"/>
  <p:tag name="L" val="14.20087"/>
  <p:tag name="T" val="78.1441"/>
  <p:tag name="H" val="18"/>
  <p:tag name="W" val="2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ViNG_2YEOo4uDU0jkylA"/>
  <p:tag name="L" val="14.20087"/>
  <p:tag name="T" val="78.1441"/>
  <p:tag name="H" val="18"/>
  <p:tag name="W" val="24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242417-A039-4183-BA3B-B4DE61EB142D}" vid="{958D9EC7-7706-44F8-8EF4-0C5659858E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18884</TotalTime>
  <Words>583</Words>
  <Application>Microsoft Office PowerPoint</Application>
  <PresentationFormat>Widescreen</PresentationFormat>
  <Paragraphs>135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</vt:lpstr>
      <vt:lpstr>Arial Black</vt:lpstr>
      <vt:lpstr>Arial,Sans-Serif</vt:lpstr>
      <vt:lpstr>Calibri</vt:lpstr>
      <vt:lpstr>Calibri Light</vt:lpstr>
      <vt:lpstr>Wingdings</vt:lpstr>
      <vt:lpstr>Wingdings,Sans-Serif</vt:lpstr>
      <vt:lpstr>1_Office Theme</vt:lpstr>
      <vt:lpstr>Office Theme</vt:lpstr>
      <vt:lpstr>Ansys| Cornelis Networks Partner Offerings (Battle Cards)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Hurst, Scott</cp:lastModifiedBy>
  <cp:revision>27</cp:revision>
  <dcterms:created xsi:type="dcterms:W3CDTF">2023-11-02T18:38:01Z</dcterms:created>
  <dcterms:modified xsi:type="dcterms:W3CDTF">2024-01-03T19:54:45Z</dcterms:modified>
</cp:coreProperties>
</file>